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9"/>
  </p:notesMasterIdLst>
  <p:sldIdLst>
    <p:sldId id="256" r:id="rId2"/>
    <p:sldId id="621" r:id="rId3"/>
    <p:sldId id="788" r:id="rId4"/>
    <p:sldId id="789" r:id="rId5"/>
    <p:sldId id="792" r:id="rId6"/>
    <p:sldId id="793" r:id="rId7"/>
    <p:sldId id="790" r:id="rId8"/>
    <p:sldId id="807" r:id="rId9"/>
    <p:sldId id="808" r:id="rId10"/>
    <p:sldId id="791" r:id="rId11"/>
    <p:sldId id="794" r:id="rId12"/>
    <p:sldId id="795" r:id="rId13"/>
    <p:sldId id="796" r:id="rId14"/>
    <p:sldId id="797" r:id="rId15"/>
    <p:sldId id="798" r:id="rId16"/>
    <p:sldId id="799" r:id="rId17"/>
    <p:sldId id="802" r:id="rId18"/>
    <p:sldId id="804" r:id="rId19"/>
    <p:sldId id="803" r:id="rId20"/>
    <p:sldId id="800" r:id="rId21"/>
    <p:sldId id="801" r:id="rId22"/>
    <p:sldId id="768" r:id="rId23"/>
    <p:sldId id="806" r:id="rId24"/>
    <p:sldId id="812" r:id="rId25"/>
    <p:sldId id="809" r:id="rId26"/>
    <p:sldId id="810" r:id="rId27"/>
    <p:sldId id="811" r:id="rId28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DBC00"/>
    <a:srgbClr val="E1E1C3"/>
    <a:srgbClr val="990000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6122" autoAdjust="0"/>
  </p:normalViewPr>
  <p:slideViewPr>
    <p:cSldViewPr>
      <p:cViewPr varScale="1">
        <p:scale>
          <a:sx n="89" d="100"/>
          <a:sy n="89" d="100"/>
        </p:scale>
        <p:origin x="2024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7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3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0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6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Data_frame.hist</a:t>
            </a:r>
            <a:r>
              <a:rPr lang="pt-BR" dirty="0"/>
              <a:t>() ou </a:t>
            </a:r>
            <a:r>
              <a:rPr lang="pt-BR" dirty="0" err="1"/>
              <a:t>data_frame.plot.kde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sns.distplot</a:t>
            </a:r>
            <a:r>
              <a:rPr lang="pt-BR" dirty="0"/>
              <a:t>() ou </a:t>
            </a:r>
            <a:r>
              <a:rPr lang="pt-BR" dirty="0" err="1"/>
              <a:t>sns.kdeplot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Representação de duas variáveis que são organizadas de modo a exibir a influência de uma sobre a outra num plano cartesiano. Demonstra também a magnitude de uma correlação.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8697B-54FF-6548-BA7B-449F8560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4191000"/>
            <a:ext cx="36576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C891-E0C8-C340-A9D1-E1F8C1BF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81" y="4135438"/>
            <a:ext cx="4092302" cy="24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data </a:t>
            </a:r>
            <a:r>
              <a:rPr lang="pt-BR" dirty="0" err="1"/>
              <a:t>frame.plot.scatter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sns.scatterplot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7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Representa o grau de correlação linear entre pares de variáveis de um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22509-55C0-194D-8013-ECC20ED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814444"/>
            <a:ext cx="4146550" cy="3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0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Correlação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corr</a:t>
            </a:r>
            <a:r>
              <a:rPr lang="pt-BR" dirty="0"/>
              <a:t> = </a:t>
            </a:r>
            <a:r>
              <a:rPr lang="pt-BR" dirty="0" err="1"/>
              <a:t>data_frame.corr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</a:t>
            </a:r>
            <a:r>
              <a:rPr lang="pt-BR" dirty="0" err="1"/>
              <a:t>corr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2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Apresenta o valor de uma informação como uma cor. Pode ser usado para mostrar a “intensidade” de uma variável, em relação a duas outras variáveis categóricas.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79199-6024-FD44-9E57-892D1C20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6" y="383304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Heatmap</a:t>
            </a:r>
            <a:r>
              <a:rPr lang="pt-BR" dirty="0"/>
              <a:t> (Mapa de Calor)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plt.matshow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sns.heatmap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Um gráfico box </a:t>
            </a:r>
            <a:r>
              <a:rPr lang="pt-BR" sz="2400" dirty="0" err="1"/>
              <a:t>plot</a:t>
            </a:r>
            <a:r>
              <a:rPr lang="pt-BR" sz="2400" dirty="0"/>
              <a:t> mostra o resumo de cinco números de um conjunto de dados. O resumo desses números é: o mínimo, primeiro quartil (Q1), mediana, terceiro quartil (Q3) e máximo. Este tipo de gráfico é muito útil pra encontrar </a:t>
            </a:r>
            <a:r>
              <a:rPr lang="pt-BR" sz="2400" dirty="0" err="1"/>
              <a:t>outliers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50E7B-F2D7-B149-ABB9-1009F698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73380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600200"/>
            <a:ext cx="4952999" cy="4524375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grande objetivo é verificar a distribuição dos dados. Assim, as conclusões que tiramos ao analisar um box </a:t>
            </a:r>
            <a:r>
              <a:rPr lang="pt-BR" sz="1200" dirty="0" err="1"/>
              <a:t>plot</a:t>
            </a:r>
            <a:r>
              <a:rPr lang="pt-BR" sz="1200" dirty="0"/>
              <a:t> são: centro dos dados (a média ou mediana), a amplitude dos dados (máximo – mínimo), a simetria ou assimetria do conjunto de dados e a presença de </a:t>
            </a:r>
            <a:r>
              <a:rPr lang="pt-BR" sz="1200" dirty="0" err="1"/>
              <a:t>outliers</a:t>
            </a:r>
            <a:r>
              <a:rPr lang="pt-BR" sz="1200" dirty="0"/>
              <a:t>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centro da distribuição é indicado pela linha da mediana, no centro do quadrado.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A dispersão é representada pela amplitude do gráfico, que pode ser calculada como máximo valor – mínimo valor. Quanto maior for a amplitude, maior a variação nos dados.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 retângulo contém 50% dos valores do conjunto de dados. A posição da linha mediana no retângulo informa sobre a assimetria da distribuição.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Uma distribuição simétrica teria a mediana no centro do retângulo. Se a mediana é próxima de Q1, então, os dados são positivamente assimétricos.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Se a mediana é próxima de Q3 os dados são negativamente assimétricos. No exemplo que você pode observar, a seguir, a distribuição dos dados é simétrica.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pt-BR" sz="1200" dirty="0"/>
              <a:t>Os </a:t>
            </a:r>
            <a:r>
              <a:rPr lang="pt-BR" sz="1200" dirty="0" err="1"/>
              <a:t>outliers</a:t>
            </a:r>
            <a:r>
              <a:rPr lang="pt-BR" sz="1200" dirty="0"/>
              <a:t> em um box </a:t>
            </a:r>
            <a:r>
              <a:rPr lang="pt-BR" sz="1200" dirty="0" err="1"/>
              <a:t>plot</a:t>
            </a:r>
            <a:r>
              <a:rPr lang="pt-BR" sz="1200" dirty="0"/>
              <a:t> aparecem como pontos ou asteriscos fora das “linhas” desenhadas. Perceba que no exemplo que temos um </a:t>
            </a:r>
            <a:r>
              <a:rPr lang="pt-BR" sz="1200" dirty="0" err="1"/>
              <a:t>outlier</a:t>
            </a:r>
            <a:r>
              <a:rPr lang="pt-BR" sz="1200" dirty="0"/>
              <a:t> representado pelo ponto no começo do gráfico.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6B790-7423-3944-9142-FF023C04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219993"/>
            <a:ext cx="27559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51707F-88D6-ED4A-90B5-885B1509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103066"/>
            <a:ext cx="2755899" cy="24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data_frame.boxplot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sns.boxplot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65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5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93344C0-9250-2D41-93DB-C1529F83AA39}"/>
              </a:ext>
            </a:extLst>
          </p:cNvPr>
          <p:cNvSpPr txBox="1">
            <a:spLocks/>
          </p:cNvSpPr>
          <p:nvPr/>
        </p:nvSpPr>
        <p:spPr bwMode="auto">
          <a:xfrm>
            <a:off x="685800" y="1673225"/>
            <a:ext cx="37338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Teórica</a:t>
            </a:r>
            <a:r>
              <a:rPr lang="en-US" sz="2800" kern="0" dirty="0"/>
              <a:t> / </a:t>
            </a:r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Exploratory Data Analysis</a:t>
            </a:r>
            <a:endParaRPr lang="en-US" dirty="0"/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Barras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Histograma</a:t>
            </a:r>
            <a:r>
              <a:rPr lang="en-US" sz="1300" dirty="0">
                <a:ea typeface="MS PGothic" pitchFamily="34" charset="-128"/>
              </a:rPr>
              <a:t> (</a:t>
            </a:r>
            <a:r>
              <a:rPr lang="en-US" sz="1300" dirty="0" err="1">
                <a:ea typeface="MS PGothic" pitchFamily="34" charset="-128"/>
              </a:rPr>
              <a:t>Gráfico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Distribuição</a:t>
            </a:r>
            <a:r>
              <a:rPr lang="en-US" sz="1300" dirty="0">
                <a:ea typeface="MS PGothic" pitchFamily="34" charset="-128"/>
              </a:rPr>
              <a:t>)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Gráficos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Dispersão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 err="1">
                <a:ea typeface="MS PGothic" pitchFamily="34" charset="-128"/>
              </a:rPr>
              <a:t>Matriz</a:t>
            </a:r>
            <a:r>
              <a:rPr lang="en-US" sz="1300" dirty="0">
                <a:ea typeface="MS PGothic" pitchFamily="34" charset="-128"/>
              </a:rPr>
              <a:t> de </a:t>
            </a:r>
            <a:r>
              <a:rPr lang="en-US" sz="1300" dirty="0" err="1">
                <a:ea typeface="MS PGothic" pitchFamily="34" charset="-128"/>
              </a:rPr>
              <a:t>Correlação</a:t>
            </a:r>
            <a:endParaRPr lang="en-US" sz="130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Heatmap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Violin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ea typeface="MS PGothic" pitchFamily="34" charset="-128"/>
              </a:rPr>
              <a:t>Box Plots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00" dirty="0">
              <a:ea typeface="MS PGothic" pitchFamily="34" charset="-128"/>
            </a:endParaRPr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Bibliotecas</a:t>
            </a:r>
            <a:r>
              <a:rPr lang="en-US" sz="1800" kern="0" dirty="0">
                <a:ea typeface="MS PGothic" pitchFamily="34" charset="-128"/>
              </a:rPr>
              <a:t> de </a:t>
            </a:r>
            <a:r>
              <a:rPr lang="en-US" sz="1800" kern="0" dirty="0" err="1">
                <a:ea typeface="MS PGothic" pitchFamily="34" charset="-128"/>
              </a:rPr>
              <a:t>gráficos</a:t>
            </a:r>
            <a:endParaRPr lang="en-US" sz="1800" kern="0" dirty="0">
              <a:ea typeface="MS PGothic" pitchFamily="34" charset="-128"/>
            </a:endParaRP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Matplotlib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ea typeface="MS PGothic" pitchFamily="34" charset="-128"/>
              </a:rPr>
              <a:t>Seaborn</a:t>
            </a:r>
          </a:p>
          <a:p>
            <a:pPr marL="857250" lvl="2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200" kern="0" dirty="0" err="1">
                <a:ea typeface="MS PGothic" pitchFamily="34" charset="-128"/>
              </a:rPr>
              <a:t>Geração</a:t>
            </a:r>
            <a:r>
              <a:rPr lang="en-US" sz="1200" kern="0" dirty="0">
                <a:ea typeface="MS PGothic" pitchFamily="34" charset="-128"/>
              </a:rPr>
              <a:t> de </a:t>
            </a:r>
            <a:r>
              <a:rPr lang="en-US" sz="1200" kern="0" dirty="0" err="1">
                <a:ea typeface="MS PGothic" pitchFamily="34" charset="-128"/>
              </a:rPr>
              <a:t>gráficos</a:t>
            </a:r>
            <a:r>
              <a:rPr lang="en-US" sz="1200" kern="0" dirty="0">
                <a:ea typeface="MS PGothic" pitchFamily="34" charset="-128"/>
              </a:rPr>
              <a:t> para EDA</a:t>
            </a:r>
            <a:endParaRPr lang="en-US" sz="1300" dirty="0">
              <a:ea typeface="MS PGothic" pitchFamily="34" charset="-128"/>
            </a:endParaRPr>
          </a:p>
          <a:p>
            <a:pPr marL="400050" lvl="2" indent="0">
              <a:spcBef>
                <a:spcPts val="800"/>
              </a:spcBef>
            </a:pPr>
            <a:endParaRPr lang="en-US" sz="1200" kern="0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um box </a:t>
            </a:r>
            <a:r>
              <a:rPr lang="pt-BR" dirty="0" err="1"/>
              <a:t>plot</a:t>
            </a:r>
            <a:r>
              <a:rPr lang="pt-BR" dirty="0"/>
              <a:t> combinado com um gráfico de densidade de cada lado.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FC8E5-39DD-D14B-A514-DF39408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2276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Violin</a:t>
            </a:r>
            <a:r>
              <a:rPr lang="pt-BR" dirty="0"/>
              <a:t> </a:t>
            </a:r>
            <a:r>
              <a:rPr lang="pt-BR" dirty="0" err="1"/>
              <a:t>Plots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Pandas: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plt.violinplot</a:t>
            </a:r>
            <a:r>
              <a:rPr lang="pt-BR" dirty="0"/>
              <a:t>() – Implementação mais complexa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sns.violinplot</a:t>
            </a:r>
            <a:r>
              <a:rPr lang="pt-BR" dirty="0"/>
              <a:t>()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3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22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alta</a:t>
            </a:r>
            <a:r>
              <a:rPr lang="en-US" sz="1200" dirty="0"/>
              <a:t>), 2 (media), 3 (</a:t>
            </a:r>
            <a:r>
              <a:rPr lang="en-US" sz="1200"/>
              <a:t>baixa)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0257-825D-F34E-8E8A-788530C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874D-381A-1F46-8FDB-03C78F28B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Observações Gerais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Google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your</a:t>
            </a:r>
            <a:r>
              <a:rPr lang="pt-BR" sz="2000" dirty="0"/>
              <a:t> </a:t>
            </a:r>
            <a:r>
              <a:rPr lang="pt-BR" sz="2000" dirty="0" err="1"/>
              <a:t>friend</a:t>
            </a:r>
            <a:endParaRPr lang="pt-BR" sz="2000" dirty="0"/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Seaborn</a:t>
            </a:r>
            <a:r>
              <a:rPr lang="pt-BR" sz="1800" dirty="0"/>
              <a:t> (</a:t>
            </a:r>
            <a:r>
              <a:rPr lang="pt-BR" sz="1800" dirty="0" err="1"/>
              <a:t>https</a:t>
            </a:r>
            <a:r>
              <a:rPr lang="pt-BR" sz="1800" dirty="0"/>
              <a:t>://</a:t>
            </a:r>
            <a:r>
              <a:rPr lang="pt-BR" sz="1800" dirty="0" err="1"/>
              <a:t>seaborn.pydata.org</a:t>
            </a:r>
            <a:r>
              <a:rPr lang="pt-BR" sz="1800" dirty="0"/>
              <a:t>/)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1800" dirty="0" err="1"/>
              <a:t>Matplotlib</a:t>
            </a:r>
            <a:r>
              <a:rPr lang="pt-BR" sz="1800" dirty="0"/>
              <a:t> (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https://matplotlib.org)</a:t>
            </a:r>
            <a:endParaRPr lang="pt-BR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Não há uma só resposta certa para os exercícios ou questionamentos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Se preciso for, usem as técnicas de preparação e </a:t>
            </a:r>
            <a:r>
              <a:rPr lang="pt-BR" sz="2000" dirty="0" err="1"/>
              <a:t>wrangling</a:t>
            </a:r>
            <a:r>
              <a:rPr lang="pt-BR" sz="2000" dirty="0"/>
              <a:t> para criar novos </a:t>
            </a:r>
            <a:r>
              <a:rPr lang="pt-BR" sz="2000" dirty="0" err="1"/>
              <a:t>dataframes</a:t>
            </a:r>
            <a:r>
              <a:rPr lang="pt-BR" sz="2000" dirty="0"/>
              <a:t> ou series e explorem a partir das mesmas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O objetivo é explorar os dados e principalmente a capacidade de análise de vocês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Desenvolvam o trabalho em grupo, para promover debates e discussões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BEDC-5316-5E41-890A-6F19CC18D2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7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Ler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que mostre a quantidade de passageiros por PCLASS, onde o eixo </a:t>
            </a:r>
            <a:r>
              <a:rPr lang="pt-BR" sz="2400" dirty="0" err="1"/>
              <a:t>X</a:t>
            </a:r>
            <a:r>
              <a:rPr lang="pt-BR" sz="2400" dirty="0"/>
              <a:t> é PCLASS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de barras verticais e uma visualização que mostre a contagem de sobreviventes e mortos POR SEXO, onde o eixo </a:t>
            </a:r>
            <a:r>
              <a:rPr lang="pt-BR" sz="2400" dirty="0" err="1"/>
              <a:t>X</a:t>
            </a:r>
            <a:r>
              <a:rPr lang="pt-BR" sz="2400" dirty="0"/>
              <a:t> é o SEXO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Um gráfico e uma visualização que mostre a contagem de sobreviventes e mortos POR PCLASS, onde o eixo </a:t>
            </a:r>
            <a:r>
              <a:rPr lang="pt-BR" sz="2400" dirty="0" err="1"/>
              <a:t>X</a:t>
            </a:r>
            <a:r>
              <a:rPr lang="pt-BR" sz="2400" dirty="0"/>
              <a:t> é o PCLASS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8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FA52-D317-4B4F-AB04-9A618EAC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09E6-3305-194C-BC4F-B067193F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Matriz de Correlação entre todas as variáveis do </a:t>
            </a:r>
            <a:r>
              <a:rPr lang="pt-BR" sz="2400" dirty="0" err="1"/>
              <a:t>dataset</a:t>
            </a: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gráfico de distribuição (histograma) que mostre a idade das pessoas que morreram no acidente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gráfico de dispersão que relacione o valor da tarifa FARE (Eixo </a:t>
            </a:r>
            <a:r>
              <a:rPr lang="pt-BR" sz="2400" dirty="0" err="1"/>
              <a:t>X</a:t>
            </a:r>
            <a:r>
              <a:rPr lang="pt-BR" sz="2400" dirty="0"/>
              <a:t>) com a idade AGE do passageiro (Eixo </a:t>
            </a:r>
            <a:r>
              <a:rPr lang="pt-BR" sz="2400" dirty="0" err="1"/>
              <a:t>Y</a:t>
            </a:r>
            <a:r>
              <a:rPr lang="pt-BR" sz="2400" dirty="0"/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heatmap</a:t>
            </a:r>
            <a:r>
              <a:rPr lang="pt-BR" sz="2400" dirty="0"/>
              <a:t> cruzando a informação de PCLASS com FARE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boxplot</a:t>
            </a:r>
            <a:r>
              <a:rPr lang="pt-BR" sz="2400" dirty="0"/>
              <a:t> por PCLASS, apresentando as idades dos passageiros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t-BR" sz="2400" dirty="0"/>
              <a:t>Um </a:t>
            </a:r>
            <a:r>
              <a:rPr lang="pt-BR" sz="2400" dirty="0" err="1"/>
              <a:t>violinplot</a:t>
            </a:r>
            <a:r>
              <a:rPr lang="pt-BR" sz="2400" dirty="0"/>
              <a:t> por SEXO, apresentando o valor da tarifa FARE</a:t>
            </a:r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514350" indent="-514350">
              <a:buFont typeface="+mj-lt"/>
              <a:buAutoNum type="arabicPeriod" startAt="6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22567-E5EB-2946-88BF-24692B2EAEE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7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A idade do passageiro influenciou no fato dele ter sobrevivido ao acidente?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Quem sobreviveu mais ao acidente, considerando a classe do ticket (PCLASS)?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Qual a relação que existe entre a idade do passageiro e a tarifa paga pelo mesmo?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Pessoas que estavam com algum parente tiveram mais “sorte” e sobreviveram ao acidente?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pt-BR" sz="2400" dirty="0"/>
              <a:t>É possível usar a informação da cabine (CABIN) e relacionar a mesma com o fato do passageiro ter sobrevivido ou não?</a:t>
            </a:r>
          </a:p>
          <a:p>
            <a:pPr marL="514350" indent="-514350">
              <a:buFont typeface="+mj-lt"/>
              <a:buAutoNum type="arabicPeriod" startAt="12"/>
            </a:pPr>
            <a:endParaRPr lang="pt-BR" sz="2400" dirty="0"/>
          </a:p>
          <a:p>
            <a:pPr marL="514350" indent="-514350">
              <a:buFont typeface="+mj-lt"/>
              <a:buAutoNum type="arabicPeriod" startAt="12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 (</a:t>
            </a:r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É uma técnica usada para entender um </a:t>
            </a:r>
            <a:r>
              <a:rPr lang="pt-BR" sz="2800" dirty="0" err="1"/>
              <a:t>dataset</a:t>
            </a:r>
            <a:r>
              <a:rPr lang="pt-BR" sz="2800" dirty="0"/>
              <a:t>, através da sumarização, agrupamento e correlação de suas características e apresentando as mesmas de forma visual.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objetivo é identificar padrões, relacionamentos, ruídos que possam ajudar a definir melhor um modelo ou apenas para responder a questões de negócio (</a:t>
            </a:r>
            <a:r>
              <a:rPr lang="pt-BR" sz="2800" dirty="0" err="1"/>
              <a:t>first</a:t>
            </a:r>
            <a:r>
              <a:rPr lang="pt-BR" sz="2800" dirty="0"/>
              <a:t> insights)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67F9-E718-B34D-BD28-00D055DD5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Em geral, a estratégia para desenvolver uma análise exploratória é inicialmente fazer todo o data </a:t>
            </a:r>
            <a:r>
              <a:rPr lang="pt-BR" dirty="0" err="1"/>
              <a:t>wrangling</a:t>
            </a:r>
            <a:r>
              <a:rPr lang="pt-BR" dirty="0"/>
              <a:t> / data </a:t>
            </a:r>
            <a:r>
              <a:rPr lang="pt-BR" dirty="0" err="1"/>
              <a:t>preparation</a:t>
            </a:r>
            <a:r>
              <a:rPr lang="pt-BR" dirty="0"/>
              <a:t>, descobrir que questões ou insights precisam ser respondidos e a partir daí, definir qual a melhor representação visual para atender ao requisito.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596-AF43-E349-9DE3-48EC0FF04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Podem ser horizontais ou verticais e cruzam variáveis categóricas com barras que representam a proporção de valores daquela categoria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3CDBE-A4F4-4E4F-B708-9A4BEDF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46526"/>
            <a:ext cx="2152754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F4117-543C-5843-B5C5-2F196625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887787"/>
            <a:ext cx="4127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1B00-722A-3841-AC9E-F6C116D5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de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2572-82FD-9242-AA97-BD9771CE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Pandas: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" pitchFamily="2" charset="0"/>
              </a:rPr>
              <a:t>data_frame.plot.barh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marL="0" indent="0"/>
            <a:endParaRPr lang="en-US" sz="2400" dirty="0">
              <a:latin typeface="+mj-lt"/>
            </a:endParaRPr>
          </a:p>
          <a:p>
            <a:r>
              <a:rPr lang="pt-BR" dirty="0"/>
              <a:t>No </a:t>
            </a:r>
            <a:r>
              <a:rPr lang="pt-BR" dirty="0" err="1"/>
              <a:t>Seaborn</a:t>
            </a:r>
            <a:r>
              <a:rPr lang="pt-BR" dirty="0"/>
              <a:t>: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</a:t>
            </a:r>
            <a:r>
              <a:rPr lang="pt-BR" sz="2400" dirty="0" err="1">
                <a:latin typeface="Courier" pitchFamily="2" charset="0"/>
              </a:rPr>
              <a:t>v</a:t>
            </a:r>
            <a:r>
              <a:rPr lang="pt-BR" sz="2400" dirty="0">
                <a:latin typeface="Courier" pitchFamily="2" charset="0"/>
              </a:rPr>
              <a:t>’) – Vertical</a:t>
            </a:r>
          </a:p>
          <a:p>
            <a:pPr>
              <a:buFont typeface="Times New Roman" pitchFamily="18" charset="0"/>
              <a:buChar char="•"/>
            </a:pPr>
            <a:r>
              <a:rPr lang="pt-BR" sz="2400" dirty="0" err="1">
                <a:latin typeface="Courier" pitchFamily="2" charset="0"/>
              </a:rPr>
              <a:t>sns.barplot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orient</a:t>
            </a:r>
            <a:r>
              <a:rPr lang="pt-BR" sz="2400" dirty="0">
                <a:latin typeface="Courier" pitchFamily="2" charset="0"/>
              </a:rPr>
              <a:t> = ‘h’) </a:t>
            </a:r>
            <a:r>
              <a:rPr lang="pt-BR" sz="2400">
                <a:latin typeface="Courier" pitchFamily="2" charset="0"/>
              </a:rPr>
              <a:t>– Horizontal</a:t>
            </a:r>
            <a:endParaRPr lang="pt-BR" sz="24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48881-0015-1D44-A592-675C464D31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98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Frequência de ocorrências de uma variável em um determinado intervalo.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968FB-0F1D-FF42-8171-A96BCB25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790762"/>
            <a:ext cx="4648200" cy="39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Simetria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21BFE9-2A67-F44A-9439-B9459F1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1600200"/>
            <a:ext cx="2214914" cy="441807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2CA280A-64AB-F84A-80B8-C27E0C7C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429000"/>
            <a:ext cx="4254500" cy="2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D2B0-DA33-5840-9383-E8C0BE5E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 / Distribuição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4138-AA58-EB43-86B0-A2094938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Medidas Resumo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Curtose</a:t>
            </a:r>
          </a:p>
          <a:p>
            <a:pPr marL="400050" lvl="1" indent="0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BB3-89CA-7340-A0CA-BA10F68E35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0535AD4-19D6-5E4A-88A4-0DD1102E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865438"/>
            <a:ext cx="5709413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61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32368</TotalTime>
  <Words>1303</Words>
  <Application>Microsoft Macintosh PowerPoint</Application>
  <PresentationFormat>On-screen Show (4:3)</PresentationFormat>
  <Paragraphs>190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Times New Roman</vt:lpstr>
      <vt:lpstr>Wingdings</vt:lpstr>
      <vt:lpstr>2_Tema do Office</vt:lpstr>
      <vt:lpstr>PowerPoint Presentation</vt:lpstr>
      <vt:lpstr>Agenda – Aula 5</vt:lpstr>
      <vt:lpstr>EDA (Exploratory Data Analysis)</vt:lpstr>
      <vt:lpstr>EDA</vt:lpstr>
      <vt:lpstr>Gráfico de Barras</vt:lpstr>
      <vt:lpstr>Gráfico de Barras</vt:lpstr>
      <vt:lpstr>Histograma / Distribuição</vt:lpstr>
      <vt:lpstr>Histograma / Distribuição</vt:lpstr>
      <vt:lpstr>Histograma / Distribuição</vt:lpstr>
      <vt:lpstr>Histograma / Distribuição</vt:lpstr>
      <vt:lpstr>Gráfico de Dispersão</vt:lpstr>
      <vt:lpstr>Gráfico de Dispersão</vt:lpstr>
      <vt:lpstr>Matriz de Correlação</vt:lpstr>
      <vt:lpstr>Matriz de Correlação</vt:lpstr>
      <vt:lpstr>Heatmap (Mapa de Calor)</vt:lpstr>
      <vt:lpstr>Heatmap (Mapa de Calor)</vt:lpstr>
      <vt:lpstr>Box Plots</vt:lpstr>
      <vt:lpstr>Box Plots</vt:lpstr>
      <vt:lpstr>Box Plots</vt:lpstr>
      <vt:lpstr>Violin Plots</vt:lpstr>
      <vt:lpstr>Violin Plots</vt:lpstr>
      <vt:lpstr>PowerPoint Presentation</vt:lpstr>
      <vt:lpstr>Exercício EDA</vt:lpstr>
      <vt:lpstr>Exercício EDA</vt:lpstr>
      <vt:lpstr>Exercício EDA</vt:lpstr>
      <vt:lpstr>Exercício EDA</vt:lpstr>
      <vt:lpstr>Exercício EDA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2449</cp:revision>
  <cp:lastPrinted>1601-01-01T00:00:00Z</cp:lastPrinted>
  <dcterms:created xsi:type="dcterms:W3CDTF">2011-03-10T17:40:53Z</dcterms:created>
  <dcterms:modified xsi:type="dcterms:W3CDTF">2019-11-29T01:06:57Z</dcterms:modified>
</cp:coreProperties>
</file>